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60" r:id="rId6"/>
    <p:sldId id="265" r:id="rId7"/>
    <p:sldId id="270" r:id="rId8"/>
    <p:sldId id="273" r:id="rId9"/>
    <p:sldId id="271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925DB6-A78F-4180-990A-4E2B4C0A926D}">
          <p14:sldIdLst>
            <p14:sldId id="256"/>
            <p14:sldId id="257"/>
            <p14:sldId id="258"/>
            <p14:sldId id="263"/>
            <p14:sldId id="260"/>
            <p14:sldId id="265"/>
            <p14:sldId id="270"/>
            <p14:sldId id="273"/>
            <p14:sldId id="271"/>
            <p14:sldId id="276"/>
            <p14:sldId id="277"/>
            <p14:sldId id="278"/>
          </p14:sldIdLst>
        </p14:section>
        <p14:section name="Untitled Section" id="{7B28F952-1100-4D8D-AD1A-A04988CAD4F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702" autoAdjust="0"/>
  </p:normalViewPr>
  <p:slideViewPr>
    <p:cSldViewPr snapToGrid="0">
      <p:cViewPr varScale="1">
        <p:scale>
          <a:sx n="85" d="100"/>
          <a:sy n="8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755848762147975"/>
          <c:y val="1.5369978196760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BUDŽET ZA KANCELARIJU ZA VETERINARSTVO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Sheet1!$A$2:$A$13</c:f>
              <c:strCache>
                <c:ptCount val="12"/>
                <c:pt idx="0">
                  <c:v>Bruto plate i naknade</c:v>
                </c:pt>
                <c:pt idx="1">
                  <c:v>Naknade troškova zaposlenih i skupštinskih zastupnika</c:v>
                </c:pt>
                <c:pt idx="2">
                  <c:v>Putni troškovi</c:v>
                </c:pt>
                <c:pt idx="3">
                  <c:v>Izdaci telefonskih i poštanskih usluga (Ptt)</c:v>
                </c:pt>
                <c:pt idx="4">
                  <c:v>Izdaci za energiju i komunalne usuge</c:v>
                </c:pt>
                <c:pt idx="5">
                  <c:v>Nabavka materijala</c:v>
                </c:pt>
                <c:pt idx="6">
                  <c:v>Izdaci za usluge prevoza i goriva</c:v>
                </c:pt>
                <c:pt idx="7">
                  <c:v>Unajmljivanje imovine i opreme</c:v>
                </c:pt>
                <c:pt idx="8">
                  <c:v>Izdaci za tekuće održavanje</c:v>
                </c:pt>
                <c:pt idx="9">
                  <c:v>Izdaci osiguranja i bankarskih usluga i usluga platnog prometa</c:v>
                </c:pt>
                <c:pt idx="10">
                  <c:v>Ugovorene usluge </c:v>
                </c:pt>
                <c:pt idx="11">
                  <c:v>Nabavka opreme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2486000</c:v>
                </c:pt>
                <c:pt idx="1">
                  <c:v>437000</c:v>
                </c:pt>
                <c:pt idx="2">
                  <c:v>70000</c:v>
                </c:pt>
                <c:pt idx="3">
                  <c:v>69000</c:v>
                </c:pt>
                <c:pt idx="4">
                  <c:v>50000</c:v>
                </c:pt>
                <c:pt idx="5">
                  <c:v>226000</c:v>
                </c:pt>
                <c:pt idx="6">
                  <c:v>65000</c:v>
                </c:pt>
                <c:pt idx="7">
                  <c:v>76000</c:v>
                </c:pt>
                <c:pt idx="8">
                  <c:v>98000</c:v>
                </c:pt>
                <c:pt idx="9">
                  <c:v>13000</c:v>
                </c:pt>
                <c:pt idx="10">
                  <c:v>1329000</c:v>
                </c:pt>
                <c:pt idx="11">
                  <c:v>100000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89023129921259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0203123757189731E-2"/>
          <c:w val="0.96562499999999996"/>
          <c:h val="0.5841095236153097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BUDŽET- PROGRAMI I PROJEKTI 2023. GODINA</c:v>
                </c:pt>
              </c:strCache>
            </c:strRef>
          </c:tx>
          <c:dPt>
            <c:idx val="0"/>
            <c:bubble3D val="0"/>
            <c:explosion val="6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2"/>
                <c:pt idx="0">
                  <c:v>IPA 2018- Podrška Evropske Unije izgradnji kapaciteta i postepenom usklađivanju pravne tekovine EU sa veterinarskim sektorom BiH vakcinacija malih preživara</c:v>
                </c:pt>
                <c:pt idx="1">
                  <c:v>IPA 2018- EU Twinning projekat podrške veterinarskom sektoru u BiH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1330874</c:v>
                </c:pt>
                <c:pt idx="1">
                  <c:v>73344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492125984251963E-2"/>
          <c:y val="0.65157559878227522"/>
          <c:w val="0.82101562500000003"/>
          <c:h val="0.254674355399096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bs-Latn-BA" dirty="0" smtClean="0"/>
              <a:t>PLANIRANI</a:t>
            </a:r>
            <a:r>
              <a:rPr lang="bs-Latn-BA" baseline="0" dirty="0" smtClean="0"/>
              <a:t> PRIHODI ZA 2023. GODINU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PLANIRANI PRIHODI ZA 2023. GODINU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Sheet1!$A$2:$A$8</c:f>
              <c:strCache>
                <c:ptCount val="6"/>
                <c:pt idx="0">
                  <c:v>Prihodi od zahtjeva, molbi, prijedloga, prijava i drugih podnesaka</c:v>
                </c:pt>
                <c:pt idx="1">
                  <c:v>Prihodi od rješenja za koje nije propisana posebna naknada</c:v>
                </c:pt>
                <c:pt idx="2">
                  <c:v>Prihodi od izdavanja rješenja o nepostojanju veterinarsko-zdravstvenih smetnji</c:v>
                </c:pt>
                <c:pt idx="3">
                  <c:v>Prihodi od izdavanja certifikata za pse i mačke, pasoši za pse i mačke</c:v>
                </c:pt>
                <c:pt idx="4">
                  <c:v>Prihodi od izdavanja certifikata za ostale certifikate </c:v>
                </c:pt>
                <c:pt idx="5">
                  <c:v>Prihodi od veterinarskih pregleda žive stoke i namirnica životinjskog porijekla na graničnim prelazima</c:v>
                </c:pt>
              </c:strCache>
            </c:strRef>
          </c:cat>
          <c:val>
            <c:numRef>
              <c:f>Sheet1!$B$2:$B$8</c:f>
              <c:numCache>
                <c:formatCode>#,##0.00</c:formatCode>
                <c:ptCount val="7"/>
                <c:pt idx="0">
                  <c:v>6000</c:v>
                </c:pt>
                <c:pt idx="1">
                  <c:v>20000</c:v>
                </c:pt>
                <c:pt idx="2">
                  <c:v>450000</c:v>
                </c:pt>
                <c:pt idx="3">
                  <c:v>230000</c:v>
                </c:pt>
                <c:pt idx="4">
                  <c:v>200000</c:v>
                </c:pt>
                <c:pt idx="5">
                  <c:v>6500000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1F5D9-7BD9-425C-A789-0B93E21E51CB}" type="datetimeFigureOut">
              <a:rPr lang="bs-Latn-BA" smtClean="0"/>
              <a:t>3.7.2023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10EE5-4CBC-4832-9240-B8B660197417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310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10EE5-4CBC-4832-9240-B8B660197417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543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90393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7230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3228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050101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7123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53939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910779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3621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85348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5624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2920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1014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6783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204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74810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4875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00523-A9CD-4270-A95D-B4B5A2CC74AC}" type="datetimeFigureOut">
              <a:rPr lang="bs-Latn-BA" smtClean="0"/>
              <a:t>3.7.2023</a:t>
            </a:fld>
            <a:endParaRPr lang="bs-Latn-B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3672C8-826A-4322-91E4-71961EE431A1}" type="slidenum">
              <a:rPr lang="bs-Latn-BA" smtClean="0"/>
              <a:t>‹#›</a:t>
            </a:fld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51122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bs-Latn-BA" dirty="0" smtClean="0"/>
              <a:t>BUDŽET ZA GRAĐANE ZA 2023. GODINU	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1467" y="5949244"/>
            <a:ext cx="4447822" cy="711200"/>
          </a:xfrm>
        </p:spPr>
        <p:txBody>
          <a:bodyPr>
            <a:normAutofit/>
          </a:bodyPr>
          <a:lstStyle/>
          <a:p>
            <a:pPr algn="ctr"/>
            <a:r>
              <a:rPr lang="bs-Latn-BA" sz="1600" dirty="0" smtClean="0"/>
              <a:t>Sarajevo</a:t>
            </a:r>
            <a:r>
              <a:rPr lang="bs-Cyrl-BA" sz="1600" dirty="0" smtClean="0"/>
              <a:t>, </a:t>
            </a:r>
            <a:r>
              <a:rPr lang="bs-Latn-BA" sz="1600" dirty="0" smtClean="0"/>
              <a:t>Jun</a:t>
            </a:r>
            <a:r>
              <a:rPr lang="bs-Cyrl-BA" sz="1600" dirty="0" smtClean="0"/>
              <a:t> 2023</a:t>
            </a:r>
            <a:endParaRPr lang="bs-Latn-B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06400" y="270933"/>
            <a:ext cx="30367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1400" dirty="0" smtClean="0"/>
              <a:t>BOSNA I HERCEGOVINA </a:t>
            </a:r>
          </a:p>
          <a:p>
            <a:pPr algn="ctr"/>
            <a:r>
              <a:rPr lang="bs-Latn-BA" sz="1400" dirty="0" smtClean="0"/>
              <a:t>MINISTARSTVO SPOLJNE TRGOVINE I EKONOMSKIH ODNOSA</a:t>
            </a:r>
          </a:p>
          <a:p>
            <a:pPr algn="ctr"/>
            <a:r>
              <a:rPr lang="bs-Latn-BA" sz="1400" dirty="0" smtClean="0"/>
              <a:t>KANCELARIJA ZA VETERINARSTVO BOSNE I HERCEGOVINE</a:t>
            </a:r>
            <a:endParaRPr lang="bs-Latn-BA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8274756" y="270933"/>
            <a:ext cx="33866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1400" dirty="0" smtClean="0"/>
              <a:t>БОСНА И ХЕРЦЕГОВИНА</a:t>
            </a:r>
          </a:p>
          <a:p>
            <a:pPr algn="ctr"/>
            <a:r>
              <a:rPr lang="bs-Cyrl-BA" sz="1400" dirty="0" smtClean="0"/>
              <a:t>МИНИСТАРСТВО СПОЉНЕ ТРГОВИНЕ И ЕКОНОМСКИХ ОДНОСА </a:t>
            </a:r>
          </a:p>
          <a:p>
            <a:pPr algn="ctr"/>
            <a:r>
              <a:rPr lang="bs-Cyrl-BA" sz="1400" dirty="0" smtClean="0"/>
              <a:t>КАНЦЕЛАРИЈА ЗА ВЕТЕРИНАРСТВО БОСНЕ И ХЕРЦЕГОВИНЕ</a:t>
            </a:r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val="30940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1800" dirty="0" smtClean="0"/>
              <a:t>PRIHODI KOJE U OKVIRU SVOJE NADLEŽNOSTI OSTVARUJE KANCELARIJA ZA VETERINARSTVO BOSNE I HERCEGOVINE</a:t>
            </a:r>
            <a:endParaRPr lang="bs-Latn-BA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317255"/>
              </p:ext>
            </p:extLst>
          </p:nvPr>
        </p:nvGraphicFramePr>
        <p:xfrm>
          <a:off x="677333" y="1433689"/>
          <a:ext cx="8596840" cy="487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261"/>
                <a:gridCol w="1425356"/>
                <a:gridCol w="4114800"/>
                <a:gridCol w="2130423"/>
              </a:tblGrid>
              <a:tr h="688689"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REDNI BROJ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VLASTITI</a:t>
                      </a:r>
                      <a:r>
                        <a:rPr lang="bs-Latn-BA" sz="1400" baseline="0" dirty="0" smtClean="0"/>
                        <a:t> NENAMJENSKI PRIHODI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PREGLED PRIHOSA I PRIMANJA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PLANIRANI IZNOS</a:t>
                      </a:r>
                      <a:endParaRPr lang="bs-Latn-BA" sz="1400" dirty="0"/>
                    </a:p>
                  </a:txBody>
                  <a:tcPr/>
                </a:tc>
              </a:tr>
              <a:tr h="557509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1.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722101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</a:t>
                      </a:r>
                      <a:r>
                        <a:rPr lang="bs-Latn-BA" sz="1400" baseline="0" dirty="0" smtClean="0"/>
                        <a:t> od zahtjeva , molbi, prijedloga, prijava i drugih podnesaka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6.000</a:t>
                      </a:r>
                      <a:endParaRPr lang="bs-Latn-BA" dirty="0"/>
                    </a:p>
                  </a:txBody>
                  <a:tcPr/>
                </a:tc>
              </a:tr>
              <a:tr h="557509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2.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722103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 od rješenja za koje nije propisana posebna naknada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20.000</a:t>
                      </a:r>
                      <a:endParaRPr lang="bs-Latn-BA" dirty="0"/>
                    </a:p>
                  </a:txBody>
                  <a:tcPr/>
                </a:tc>
              </a:tr>
              <a:tr h="787073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3.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722551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 od</a:t>
                      </a:r>
                      <a:r>
                        <a:rPr lang="bs-Latn-BA" sz="1400" baseline="0" dirty="0" smtClean="0"/>
                        <a:t> izdavanja rješenja o nepostojanju </a:t>
                      </a:r>
                      <a:r>
                        <a:rPr lang="bs-Latn-BA" sz="1400" baseline="0" dirty="0" err="1" smtClean="0"/>
                        <a:t>veterinarsko</a:t>
                      </a:r>
                      <a:r>
                        <a:rPr lang="bs-Latn-BA" sz="1400" baseline="0" dirty="0" smtClean="0"/>
                        <a:t> zdravstvenih smetnji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450.000</a:t>
                      </a:r>
                      <a:endParaRPr lang="bs-Latn-BA" dirty="0"/>
                    </a:p>
                  </a:txBody>
                  <a:tcPr/>
                </a:tc>
              </a:tr>
              <a:tr h="557509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4.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722555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</a:t>
                      </a:r>
                      <a:r>
                        <a:rPr lang="bs-Latn-BA" sz="1400" baseline="0" dirty="0" smtClean="0"/>
                        <a:t> od izdavanja certifikat za pse i mačke, pasoši za pse i mačke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230.000</a:t>
                      </a:r>
                      <a:endParaRPr lang="bs-Latn-BA" dirty="0"/>
                    </a:p>
                  </a:txBody>
                  <a:tcPr/>
                </a:tc>
              </a:tr>
              <a:tr h="557509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5.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722557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</a:t>
                      </a:r>
                      <a:r>
                        <a:rPr lang="bs-Latn-BA" sz="1400" baseline="0" dirty="0" smtClean="0"/>
                        <a:t> od izdavanja certifikata za ostale certifikate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200.000</a:t>
                      </a:r>
                      <a:endParaRPr lang="bs-Latn-BA" dirty="0"/>
                    </a:p>
                  </a:txBody>
                  <a:tcPr/>
                </a:tc>
              </a:tr>
              <a:tr h="557509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6.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400" dirty="0" smtClean="0"/>
                        <a:t>722558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Prihodi od veterinarskih pregleda žive stoke i namirnica životinjskog</a:t>
                      </a:r>
                      <a:r>
                        <a:rPr lang="bs-Latn-BA" sz="1400" baseline="0" dirty="0" smtClean="0"/>
                        <a:t> porijekla na graničnim </a:t>
                      </a:r>
                      <a:r>
                        <a:rPr lang="bs-Latn-BA" sz="1400" baseline="0" dirty="0" err="1" smtClean="0"/>
                        <a:t>prelazima</a:t>
                      </a:r>
                      <a:r>
                        <a:rPr lang="bs-Latn-BA" sz="1400" baseline="0" dirty="0" smtClean="0"/>
                        <a:t> 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dirty="0" smtClean="0"/>
                        <a:t>6.500.000</a:t>
                      </a:r>
                      <a:endParaRPr lang="bs-Latn-BA" dirty="0"/>
                    </a:p>
                  </a:txBody>
                  <a:tcPr/>
                </a:tc>
              </a:tr>
              <a:tr h="399003">
                <a:tc>
                  <a:txBody>
                    <a:bodyPr/>
                    <a:lstStyle/>
                    <a:p>
                      <a:pPr algn="ctr"/>
                      <a:r>
                        <a:rPr lang="bs-Cyrl-BA" sz="1400" dirty="0" smtClean="0"/>
                        <a:t>7.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400" dirty="0" smtClean="0"/>
                        <a:t>UKUPNO</a:t>
                      </a:r>
                      <a:endParaRPr lang="bs-Latn-B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s-Latn-BA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7.406.000</a:t>
                      </a:r>
                      <a:endParaRPr lang="bs-Latn-BA" sz="2000" b="0" i="0" u="none" strike="noStrike" dirty="0">
                        <a:solidFill>
                          <a:srgbClr val="000000"/>
                        </a:solidFill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100071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45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3467" y="1027289"/>
            <a:ext cx="52041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Komentari _____________________</a:t>
            </a:r>
          </a:p>
          <a:p>
            <a:r>
              <a:rPr lang="bs-Latn-BA" dirty="0" smtClean="0"/>
              <a:t>Ime i prezime: </a:t>
            </a:r>
            <a:r>
              <a:rPr lang="bs-Latn-BA" dirty="0" err="1" smtClean="0"/>
              <a:t>Simović</a:t>
            </a:r>
            <a:r>
              <a:rPr lang="bs-Latn-BA" dirty="0" smtClean="0"/>
              <a:t> </a:t>
            </a:r>
            <a:r>
              <a:rPr lang="bs-Latn-BA" dirty="0" err="1" smtClean="0"/>
              <a:t>Živana</a:t>
            </a:r>
            <a:endParaRPr lang="bs-Latn-BA" dirty="0" smtClean="0"/>
          </a:p>
          <a:p>
            <a:r>
              <a:rPr lang="bs-Latn-BA" dirty="0" smtClean="0"/>
              <a:t>e-mail: </a:t>
            </a:r>
            <a:r>
              <a:rPr lang="bs-Latn-BA" dirty="0" err="1" smtClean="0"/>
              <a:t>zivana.simovic</a:t>
            </a:r>
            <a:r>
              <a:rPr lang="bs-Latn-BA" dirty="0" smtClean="0"/>
              <a:t>@</a:t>
            </a:r>
            <a:r>
              <a:rPr lang="bs-Latn-BA" dirty="0" err="1" smtClean="0"/>
              <a:t>vet.gov.ba</a:t>
            </a:r>
            <a:endParaRPr lang="bs-Latn-BA" dirty="0" smtClean="0"/>
          </a:p>
          <a:p>
            <a:r>
              <a:rPr lang="bs-Latn-BA" dirty="0" smtClean="0"/>
              <a:t>Organizacija:0806</a:t>
            </a:r>
          </a:p>
          <a:p>
            <a:r>
              <a:rPr lang="bs-Latn-BA" dirty="0" smtClean="0"/>
              <a:t>Kancelarija za veterinarstvo Bosne i Hercegovine</a:t>
            </a:r>
          </a:p>
          <a:p>
            <a:r>
              <a:rPr lang="bs-Latn-BA" dirty="0" smtClean="0"/>
              <a:t>Maršala Tita 9a/2</a:t>
            </a:r>
          </a:p>
          <a:p>
            <a:r>
              <a:rPr lang="bs-Latn-BA" dirty="0" smtClean="0"/>
              <a:t>71 000 Sarajevo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5947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8991"/>
            <a:ext cx="8596668" cy="748145"/>
          </a:xfrm>
        </p:spPr>
        <p:txBody>
          <a:bodyPr/>
          <a:lstStyle/>
          <a:p>
            <a:pPr algn="ctr"/>
            <a:r>
              <a:rPr lang="bs-Latn-BA" dirty="0" smtClean="0"/>
              <a:t>RUKOVODSTVO</a:t>
            </a:r>
            <a:endParaRPr lang="bs-Latn-B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09" y="1530351"/>
            <a:ext cx="2960371" cy="2847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657600" y="886114"/>
            <a:ext cx="52162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s-Latn-BA" sz="1200" dirty="0" smtClean="0"/>
              <a:t>Poštovani sugrađani</a:t>
            </a:r>
            <a:r>
              <a:rPr lang="ru-RU" sz="1200" dirty="0" smtClean="0"/>
              <a:t>, </a:t>
            </a:r>
            <a:r>
              <a:rPr lang="bs-Latn-BA" sz="1200" dirty="0" smtClean="0"/>
              <a:t>Kancelarija za veterinarstvo Bosne i Hercegovine vam u ovoj brošuri predstavlja „Budžet za građane za 2023. godinu</a:t>
            </a:r>
            <a:r>
              <a:rPr lang="ru-RU" sz="1200" dirty="0" smtClean="0"/>
              <a:t>“.</a:t>
            </a:r>
            <a:endParaRPr lang="bs-Latn-BA" sz="1200" dirty="0" smtClean="0"/>
          </a:p>
          <a:p>
            <a:pPr algn="just"/>
            <a:endParaRPr lang="ru-RU" sz="1200" dirty="0" smtClean="0">
              <a:solidFill>
                <a:srgbClr val="444444"/>
              </a:solidFill>
              <a:latin typeface="times new roman" panose="02020603050405020304" pitchFamily="18" charset="0"/>
            </a:endParaRPr>
          </a:p>
          <a:p>
            <a:r>
              <a:rPr lang="bs-Latn-BA" sz="1200" b="1" dirty="0" smtClean="0"/>
              <a:t>Saša Bošković, direktor Kancelarije</a:t>
            </a:r>
            <a:r>
              <a:rPr lang="ru-RU" sz="1200" b="1" dirty="0"/>
              <a:t> </a:t>
            </a:r>
            <a:endParaRPr lang="bs-Latn-BA" sz="1200" b="1" dirty="0" smtClean="0"/>
          </a:p>
          <a:p>
            <a:endParaRPr lang="ru-RU" sz="1200" dirty="0"/>
          </a:p>
          <a:p>
            <a:r>
              <a:rPr lang="bs-Latn-BA" sz="1200" dirty="0" smtClean="0"/>
              <a:t>Saša Bošković, direktor Kancelarije za veterinarstvo Bosne i Hercegovine, rođen je 18.05.1971. godine u Tuzli. Srednju medicinsku školu završio je u </a:t>
            </a:r>
            <a:r>
              <a:rPr lang="bs-Latn-BA" sz="1200" dirty="0" err="1" smtClean="0"/>
              <a:t>Memićima</a:t>
            </a:r>
            <a:r>
              <a:rPr lang="bs-Latn-BA" sz="1200" dirty="0" smtClean="0"/>
              <a:t> kod Zvornika. Na Fakultetu veterinarske medicine u Beogradu diplomirao je 1988. godine</a:t>
            </a:r>
            <a:r>
              <a:rPr lang="ru-RU" sz="1200" dirty="0" smtClean="0"/>
              <a:t>.</a:t>
            </a:r>
            <a:endParaRPr lang="ru-RU" sz="1200" dirty="0"/>
          </a:p>
          <a:p>
            <a:r>
              <a:rPr lang="bs-Latn-BA" sz="1200" dirty="0" smtClean="0"/>
              <a:t>Na poziciji direktora Kancelarije za veterinarstvo Bosne i Hercegovine imenovan je 05. Maja 2021. godine.</a:t>
            </a:r>
            <a:endParaRPr lang="ru-RU" sz="1200" dirty="0"/>
          </a:p>
          <a:p>
            <a:r>
              <a:rPr lang="bs-Latn-BA" sz="1200" dirty="0" smtClean="0"/>
              <a:t>Radni vijek je započeo u Ministarstvu poljoprivrede, vodoprivrede </a:t>
            </a:r>
            <a:r>
              <a:rPr lang="bs-Latn-BA" sz="1200" dirty="0"/>
              <a:t>i šumarstva Republike Srpske na poziciji graničnog </a:t>
            </a:r>
            <a:r>
              <a:rPr lang="bs-Latn-BA" sz="1200" dirty="0" err="1"/>
              <a:t>veterinarskog</a:t>
            </a:r>
            <a:r>
              <a:rPr lang="bs-Latn-BA" sz="1200" dirty="0"/>
              <a:t> inspektora. U periodu od 2000-2020. godine, obavljao je funkciju direktora JP  veterinarske ambulante “</a:t>
            </a:r>
            <a:r>
              <a:rPr lang="bs-Latn-BA" sz="1200" dirty="0" err="1"/>
              <a:t>Osmaci</a:t>
            </a:r>
            <a:r>
              <a:rPr lang="bs-Latn-BA" sz="1200" dirty="0"/>
              <a:t>”. Od 2013. godine, u dva mandata vršio je funkciju predsjednika Veterinarske komore Republike Srpske</a:t>
            </a:r>
            <a:r>
              <a:rPr lang="bs-Latn-BA" sz="1200" dirty="0" smtClean="0"/>
              <a:t>.</a:t>
            </a:r>
          </a:p>
          <a:p>
            <a:r>
              <a:rPr lang="bs-Latn-BA" sz="1200" dirty="0" smtClean="0"/>
              <a:t> </a:t>
            </a:r>
            <a:r>
              <a:rPr lang="bs-Latn-BA" sz="1200" dirty="0"/>
              <a:t>Jedan je od osnivača Višegradske grupacije  (Višegrad VET+) zemalja Centralne Evrope i član Upravnog odbora JU </a:t>
            </a:r>
            <a:r>
              <a:rPr lang="bs-Latn-BA" sz="1200" dirty="0" err="1"/>
              <a:t>Veterinarskog</a:t>
            </a:r>
            <a:r>
              <a:rPr lang="bs-Latn-BA" sz="1200" dirty="0"/>
              <a:t> instituta Republike Srpske “ Dr Vaso </a:t>
            </a:r>
            <a:r>
              <a:rPr lang="bs-Latn-BA" sz="1200" dirty="0" err="1"/>
              <a:t>Butozan</a:t>
            </a:r>
            <a:r>
              <a:rPr lang="bs-Latn-BA" sz="1200" dirty="0"/>
              <a:t>” Banja Luka.</a:t>
            </a:r>
          </a:p>
          <a:p>
            <a:r>
              <a:rPr lang="bs-Latn-BA" sz="1200" dirty="0"/>
              <a:t>Kroz međunarodne aktivnosti, kao član skupštine Federacije veterinara Evrope (FVE) i član skupštine Svjetske veterinarske asocijacije (WVA) aktivno je radio na promociji i poboljšanju međunarodnog položaja Bosne i Hercegovine i Republike Srpske u oblasti veterinarstva. Koordinator je međunarodnog projekta fondacije </a:t>
            </a:r>
            <a:r>
              <a:rPr lang="bs-Latn-BA" sz="1200" dirty="0" err="1"/>
              <a:t>Dogs</a:t>
            </a:r>
            <a:r>
              <a:rPr lang="bs-Latn-BA" sz="1200" dirty="0"/>
              <a:t> -Trust BiH za edukaciju školske djece i sprovođenje besplatne sterilizacije, kastracije i </a:t>
            </a:r>
            <a:r>
              <a:rPr lang="bs-Latn-BA" sz="1200" dirty="0" err="1"/>
              <a:t>vakcinacije</a:t>
            </a:r>
            <a:r>
              <a:rPr lang="bs-Latn-BA" sz="1200" dirty="0"/>
              <a:t> protiv bjesnila napuštenih i vlasničkih </a:t>
            </a:r>
            <a:r>
              <a:rPr lang="bs-Latn-BA" sz="1200" dirty="0" smtClean="0"/>
              <a:t>pasa.</a:t>
            </a:r>
            <a:endParaRPr lang="bs-Latn-BA" sz="1200" dirty="0"/>
          </a:p>
          <a:p>
            <a:pPr algn="just"/>
            <a:endParaRPr lang="ru-RU" sz="1200" b="0" i="0" dirty="0">
              <a:solidFill>
                <a:srgbClr val="444444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6879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27" y="277090"/>
            <a:ext cx="8596668" cy="751609"/>
          </a:xfrm>
        </p:spPr>
        <p:txBody>
          <a:bodyPr>
            <a:normAutofit/>
          </a:bodyPr>
          <a:lstStyle/>
          <a:p>
            <a:r>
              <a:rPr lang="bs-Latn-BA" sz="2800" dirty="0" smtClean="0"/>
              <a:t>O KANCELARIJI	</a:t>
            </a:r>
            <a:endParaRPr lang="bs-Latn-B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2119" y="789709"/>
            <a:ext cx="895188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altLang="sr-Latn-RS" sz="1200" dirty="0" smtClean="0"/>
              <a:t>Odlukom Vijeća ministara 18. decembra 2000.godine utemeljena je Kancelarija za veterinarstvo Bosne i Hercegovine (KZV BiH). Ovaj državni organ je </a:t>
            </a:r>
            <a:r>
              <a:rPr lang="bs-Latn-BA" altLang="sr-Latn-RS" sz="1200" dirty="0" err="1" smtClean="0"/>
              <a:t>naležan</a:t>
            </a:r>
            <a:r>
              <a:rPr lang="bs-Latn-BA" altLang="sr-Latn-RS" sz="1200" dirty="0" smtClean="0"/>
              <a:t> Ministarstvu spoljne trgovine i ekonomskih odnosa Bosne i Hercegovine (MSTEO BiH).</a:t>
            </a:r>
            <a:endParaRPr lang="bs-Latn-BA" altLang="sr-Latn-RS" sz="1200" dirty="0"/>
          </a:p>
          <a:p>
            <a:r>
              <a:rPr lang="bs-Latn-BA" altLang="sr-Latn-RS" sz="1200" dirty="0"/>
              <a:t>Sjedište Kancelarije je u </a:t>
            </a:r>
            <a:r>
              <a:rPr lang="bs-Latn-BA" altLang="sr-Latn-RS" sz="1200" dirty="0" smtClean="0"/>
              <a:t>Sarajevu, uz Agenciju za obilježavanje životinja, kao organizacionoj jedinici Kancelarije čije je sjedište u Banja Luci.</a:t>
            </a:r>
          </a:p>
          <a:p>
            <a:r>
              <a:rPr lang="bs-Latn-BA" altLang="sr-Latn-RS" sz="1200" dirty="0"/>
              <a:t>Pravni okvir za djelovanje Kancelarije propisan je Zakonom o veterinarstvu i Bosne i Hecegovine (Službeni glasnik Bosne i Hercegovine, br. 34/02 </a:t>
            </a:r>
            <a:r>
              <a:rPr lang="ru-RU" sz="1200" dirty="0"/>
              <a:t> </a:t>
            </a:r>
            <a:r>
              <a:rPr lang="bs-Latn-BA" altLang="sr-Latn-RS" sz="1200" dirty="0"/>
              <a:t>Pravni okvir za djelovanje Kancelarije propisan je Zakonom o veterinarstvu i Bosne i Hecegovine (Službeni glasnik Bosne i Hercegovine, br. 34/02</a:t>
            </a:r>
            <a:r>
              <a:rPr lang="bs-Latn-BA" altLang="sr-Latn-RS" sz="1200" dirty="0" smtClean="0"/>
              <a:t>)</a:t>
            </a:r>
            <a:endParaRPr lang="ru-RU" sz="1200" dirty="0"/>
          </a:p>
          <a:p>
            <a:r>
              <a:rPr lang="bs-Latn-BA" sz="1200" dirty="0"/>
              <a:t>Provođenje zakonom propisanih nadležnosti Kancelarija za veterinarstvo (KZV) obavlja </a:t>
            </a:r>
            <a:r>
              <a:rPr lang="bs-Latn-BA" sz="1200" dirty="0" err="1"/>
              <a:t>harmonizovano</a:t>
            </a:r>
            <a:r>
              <a:rPr lang="bs-Latn-BA" sz="1200" dirty="0"/>
              <a:t> i u skladu sa operativnim aktivnostima entitetskih veterinarskih službi, te u skladu sa aktivnostima Veterinarske službe </a:t>
            </a:r>
            <a:r>
              <a:rPr lang="bs-Latn-BA" sz="1200" dirty="0" err="1"/>
              <a:t>Distrikta</a:t>
            </a:r>
            <a:r>
              <a:rPr lang="bs-Latn-BA" sz="1200" dirty="0"/>
              <a:t> Brčko.</a:t>
            </a:r>
          </a:p>
          <a:p>
            <a:r>
              <a:rPr lang="bs-Latn-BA" sz="1200" dirty="0"/>
              <a:t>Sve to sa ciljem unapređenja efikasnosti i efektivnosti ukupnog sistema službe u Bosni i Hercegovini te održavanja statusa - međunarodno </a:t>
            </a:r>
            <a:r>
              <a:rPr lang="bs-Latn-BA" sz="1200" dirty="0" err="1"/>
              <a:t>priznatog</a:t>
            </a:r>
            <a:r>
              <a:rPr lang="bs-Latn-BA" sz="1200" dirty="0"/>
              <a:t> državnog </a:t>
            </a:r>
            <a:r>
              <a:rPr lang="bs-Latn-BA" sz="1200" dirty="0" err="1"/>
              <a:t>veterinarskog</a:t>
            </a:r>
            <a:r>
              <a:rPr lang="bs-Latn-BA" sz="1200" dirty="0"/>
              <a:t> servisa. </a:t>
            </a:r>
          </a:p>
          <a:p>
            <a:r>
              <a:rPr lang="bs-Latn-BA" sz="1200" dirty="0"/>
              <a:t> Radi osiguranja svega navedenog Kancelarija za veterinarstvo kontinuirano provodi slijedeće aktivnosti:</a:t>
            </a:r>
          </a:p>
          <a:p>
            <a:r>
              <a:rPr lang="bs-Latn-BA" sz="1200" dirty="0"/>
              <a:t>predlaže propise i koordinira provedbe </a:t>
            </a:r>
            <a:r>
              <a:rPr lang="bs-Latn-BA" sz="1200" dirty="0" err="1"/>
              <a:t>jedinstvenih</a:t>
            </a:r>
            <a:r>
              <a:rPr lang="bs-Latn-BA" sz="1200" dirty="0"/>
              <a:t> mjera, metoda i postupaka kontrole zaraznih i </a:t>
            </a:r>
            <a:r>
              <a:rPr lang="bs-Latn-BA" sz="1200" dirty="0" err="1"/>
              <a:t>parazitarnih</a:t>
            </a:r>
            <a:r>
              <a:rPr lang="bs-Latn-BA" sz="1200" dirty="0"/>
              <a:t> bolesti životinja s lista A i B Međunarodnog </a:t>
            </a:r>
            <a:r>
              <a:rPr lang="bs-Latn-BA" sz="1200" dirty="0" err="1"/>
              <a:t>zoosanitarnog</a:t>
            </a:r>
            <a:r>
              <a:rPr lang="bs-Latn-BA" sz="1200" dirty="0"/>
              <a:t> kodeksa O.I.E.-a;</a:t>
            </a:r>
          </a:p>
          <a:p>
            <a:r>
              <a:rPr lang="bs-Latn-BA" sz="1200" dirty="0"/>
              <a:t>predlaže veterinarske uslove za međunarodni promet (izvoz iz Bosne i Hercegovine i uvoz u Bosnu i Hercegovinu) životinja, sirovina, otpadaka i proizvoda životinjskog </a:t>
            </a:r>
            <a:r>
              <a:rPr lang="bs-Latn-BA" sz="1200" dirty="0" err="1"/>
              <a:t>porjekla</a:t>
            </a:r>
            <a:r>
              <a:rPr lang="bs-Latn-BA" sz="1200" dirty="0"/>
              <a:t>;</a:t>
            </a:r>
          </a:p>
          <a:p>
            <a:r>
              <a:rPr lang="bs-Latn-BA" sz="1200" dirty="0"/>
              <a:t>predlaže uslove za </a:t>
            </a:r>
            <a:r>
              <a:rPr lang="bs-Latn-BA" sz="1200" dirty="0" err="1"/>
              <a:t>registrovanje</a:t>
            </a:r>
            <a:r>
              <a:rPr lang="bs-Latn-BA" sz="1200" dirty="0"/>
              <a:t> objekata za klanje životinja i provedbu jedinstvenog postupka </a:t>
            </a:r>
            <a:r>
              <a:rPr lang="bs-Latn-BA" sz="1200" dirty="0" err="1"/>
              <a:t>registrovanja</a:t>
            </a:r>
            <a:r>
              <a:rPr lang="bs-Latn-BA" sz="1200" dirty="0"/>
              <a:t> objekata za proizvodnju, preradu, obradu, doradu ili čuvanje proizvoda i sirovina životinjskog </a:t>
            </a:r>
            <a:r>
              <a:rPr lang="bs-Latn-BA" sz="1200" dirty="0" err="1"/>
              <a:t>porjekla</a:t>
            </a:r>
            <a:r>
              <a:rPr lang="bs-Latn-BA" sz="1200" dirty="0"/>
              <a:t> namijenjenih izvozu, odnosno uvozu;</a:t>
            </a:r>
          </a:p>
          <a:p>
            <a:r>
              <a:rPr lang="bs-Latn-BA" sz="1200" dirty="0"/>
              <a:t>predlaže propise za provedbu jedinstvenog programa </a:t>
            </a:r>
            <a:r>
              <a:rPr lang="bs-Latn-BA" sz="1200" dirty="0" err="1"/>
              <a:t>monitoringa</a:t>
            </a:r>
            <a:r>
              <a:rPr lang="bs-Latn-BA" sz="1200" dirty="0"/>
              <a:t> i kontrole </a:t>
            </a:r>
            <a:r>
              <a:rPr lang="bs-Latn-BA" sz="1200" dirty="0" err="1"/>
              <a:t>rezidua</a:t>
            </a:r>
            <a:r>
              <a:rPr lang="bs-Latn-BA" sz="1200" dirty="0"/>
              <a:t> za životinje , te proizvode i sirovine životinjskog </a:t>
            </a:r>
            <a:r>
              <a:rPr lang="bs-Latn-BA" sz="1200" dirty="0" err="1" smtClean="0"/>
              <a:t>porjekla</a:t>
            </a:r>
            <a:r>
              <a:rPr lang="bs-Latn-BA" sz="1200" dirty="0" smtClean="0"/>
              <a:t>;</a:t>
            </a:r>
            <a:r>
              <a:rPr lang="bs-Latn-BA" sz="1200" dirty="0">
                <a:solidFill>
                  <a:schemeClr val="tx1"/>
                </a:solidFill>
              </a:rPr>
              <a:t> koordinira rad granične veterinarske inspekcije i predlaže propise za utvrđivanje jedinstvene dokumentacije za uvoz, odnosno izvoz životinja, sirovina, otpadaka i proizvoda životinjskog </a:t>
            </a:r>
            <a:r>
              <a:rPr lang="bs-Latn-BA" sz="1200" dirty="0" err="1">
                <a:solidFill>
                  <a:schemeClr val="tx1"/>
                </a:solidFill>
              </a:rPr>
              <a:t>porjekla</a:t>
            </a:r>
            <a:r>
              <a:rPr lang="bs-Latn-BA" sz="1200" dirty="0">
                <a:solidFill>
                  <a:schemeClr val="tx1"/>
                </a:solidFill>
              </a:rPr>
              <a:t> te uspostavljanje jedinstvenog </a:t>
            </a:r>
            <a:r>
              <a:rPr lang="bs-Latn-BA" sz="1200" dirty="0" err="1">
                <a:solidFill>
                  <a:schemeClr val="tx1"/>
                </a:solidFill>
              </a:rPr>
              <a:t>informacijskog</a:t>
            </a:r>
            <a:r>
              <a:rPr lang="bs-Latn-BA" sz="1200" dirty="0">
                <a:solidFill>
                  <a:schemeClr val="tx1"/>
                </a:solidFill>
              </a:rPr>
              <a:t> sistema granične veterinarske inspekcije</a:t>
            </a:r>
            <a:endParaRPr lang="bs-Latn-BA" sz="1200" dirty="0" smtClean="0"/>
          </a:p>
        </p:txBody>
      </p:sp>
    </p:spTree>
    <p:extLst>
      <p:ext uri="{BB962C8B-B14F-4D97-AF65-F5344CB8AC3E}">
        <p14:creationId xmlns:p14="http://schemas.microsoft.com/office/powerpoint/2010/main" val="41126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8482"/>
          </a:xfrm>
        </p:spPr>
        <p:txBody>
          <a:bodyPr>
            <a:normAutofit/>
          </a:bodyPr>
          <a:lstStyle/>
          <a:p>
            <a:r>
              <a:rPr lang="bs-Latn-BA" sz="2800" dirty="0" smtClean="0"/>
              <a:t>NADLEŽNOSTI KANCELARIJE ZA VETERINARSTVO</a:t>
            </a:r>
            <a:endParaRPr lang="bs-Latn-B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altLang="sr-Latn-RS" sz="1600" dirty="0"/>
              <a:t>Utvrđuje jedinstvenu politiku za uvoz, odnosno izvoz</a:t>
            </a:r>
          </a:p>
          <a:p>
            <a:r>
              <a:rPr lang="bs-Latn-BA" altLang="sr-Latn-RS" sz="1600" dirty="0"/>
              <a:t>Koordinira rad mreže dijagnostičkih laboratorija uz narodne propise iz oblasti veterinarstva</a:t>
            </a:r>
          </a:p>
          <a:p>
            <a:r>
              <a:rPr lang="bs-Latn-BA" altLang="sr-Latn-RS" sz="1600" dirty="0"/>
              <a:t>Usklađuje propise Bosne i Hercegovine sa relevantnim propisima EU</a:t>
            </a:r>
          </a:p>
          <a:p>
            <a:r>
              <a:rPr lang="bs-Latn-BA" altLang="sr-Latn-RS" sz="1600" dirty="0"/>
              <a:t>Predlaže propise uslova za </a:t>
            </a:r>
            <a:r>
              <a:rPr lang="bs-Latn-BA" altLang="sr-Latn-RS" sz="1600" dirty="0" err="1"/>
              <a:t>registrovanje</a:t>
            </a:r>
            <a:r>
              <a:rPr lang="bs-Latn-BA" altLang="sr-Latn-RS" sz="1600" dirty="0"/>
              <a:t> objekata, kao i jedinstvenu proceduru provođenja registracije</a:t>
            </a:r>
          </a:p>
          <a:p>
            <a:r>
              <a:rPr lang="bs-Latn-BA" altLang="sr-Latn-RS" sz="1600" dirty="0"/>
              <a:t>Predlaže propise jedinstvenog programa kontrole i </a:t>
            </a:r>
            <a:r>
              <a:rPr lang="bs-Latn-BA" altLang="sr-Latn-RS" sz="1600" dirty="0" err="1"/>
              <a:t>monitoringa</a:t>
            </a:r>
            <a:r>
              <a:rPr lang="bs-Latn-BA" altLang="sr-Latn-RS" sz="1600" dirty="0"/>
              <a:t> </a:t>
            </a:r>
            <a:r>
              <a:rPr lang="bs-Latn-BA" altLang="sr-Latn-RS" sz="1600" dirty="0" err="1"/>
              <a:t>rezidua</a:t>
            </a:r>
            <a:endParaRPr lang="bs-Latn-BA" altLang="sr-Latn-RS" sz="1600" dirty="0"/>
          </a:p>
          <a:p>
            <a:pPr>
              <a:lnSpc>
                <a:spcPct val="90000"/>
              </a:lnSpc>
            </a:pPr>
            <a:endParaRPr lang="en-US" altLang="sr-Latn-RS" sz="1600" dirty="0"/>
          </a:p>
          <a:p>
            <a:endParaRPr lang="hr-HR" altLang="sr-Latn-RS" sz="1600" dirty="0"/>
          </a:p>
          <a:p>
            <a:endParaRPr lang="bs-Latn-BA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bs-Latn-BA" altLang="sr-Latn-RS" sz="1500" dirty="0"/>
              <a:t>Provodi nadzor i kontrolu </a:t>
            </a:r>
            <a:r>
              <a:rPr lang="bs-Latn-BA" altLang="sr-Latn-RS" sz="1500" dirty="0" err="1"/>
              <a:t>uvoza</a:t>
            </a:r>
            <a:r>
              <a:rPr lang="bs-Latn-BA" altLang="sr-Latn-RS" sz="1500" dirty="0"/>
              <a:t>/izvoza/provoza preko granične veterinarske inspekcije i koordinira rad veterinarskih inspekcija u unutrašnjem prometu i objektima</a:t>
            </a:r>
          </a:p>
          <a:p>
            <a:pPr>
              <a:lnSpc>
                <a:spcPct val="80000"/>
              </a:lnSpc>
            </a:pPr>
            <a:r>
              <a:rPr lang="bs-Latn-BA" altLang="sr-Latn-RS" sz="1500" dirty="0"/>
              <a:t>Upravlja programom identifikacije i kontrole kretanja životinja </a:t>
            </a:r>
          </a:p>
          <a:p>
            <a:pPr>
              <a:lnSpc>
                <a:spcPct val="80000"/>
              </a:lnSpc>
            </a:pPr>
            <a:r>
              <a:rPr lang="bs-Latn-BA" altLang="sr-Latn-RS" sz="1500" dirty="0"/>
              <a:t>Ostvaruje saradnju s međunarodnim institucijama (WOAH, WHO, FAO, WTO, Evropska Unija).</a:t>
            </a:r>
          </a:p>
          <a:p>
            <a:pPr>
              <a:lnSpc>
                <a:spcPct val="80000"/>
              </a:lnSpc>
            </a:pPr>
            <a:r>
              <a:rPr lang="bs-Latn-BA" altLang="sr-Latn-RS" sz="1500" dirty="0"/>
              <a:t>Predstavlja Bosnu i Hercegovinu u međunarodnim institucijama iz oblasti veterinarstva </a:t>
            </a:r>
          </a:p>
          <a:p>
            <a:pPr>
              <a:lnSpc>
                <a:spcPct val="80000"/>
              </a:lnSpc>
            </a:pPr>
            <a:r>
              <a:rPr lang="bs-Latn-BA" altLang="sr-Latn-RS" sz="1500" dirty="0"/>
              <a:t>Prati međunarodne propise iz oblasti veterinarstva</a:t>
            </a:r>
          </a:p>
          <a:p>
            <a:pPr>
              <a:lnSpc>
                <a:spcPct val="80000"/>
              </a:lnSpc>
            </a:pPr>
            <a:r>
              <a:rPr lang="bs-Latn-BA" altLang="sr-Latn-RS" sz="1500" dirty="0"/>
              <a:t>Usklađuje propise Bosne i Hercegovine sa relevantnim propisima Evropske Unije</a:t>
            </a:r>
          </a:p>
        </p:txBody>
      </p:sp>
    </p:spTree>
    <p:extLst>
      <p:ext uri="{BB962C8B-B14F-4D97-AF65-F5344CB8AC3E}">
        <p14:creationId xmlns:p14="http://schemas.microsoft.com/office/powerpoint/2010/main" val="8210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1911" y="418914"/>
            <a:ext cx="8596668" cy="720436"/>
          </a:xfrm>
        </p:spPr>
        <p:txBody>
          <a:bodyPr>
            <a:normAutofit/>
          </a:bodyPr>
          <a:lstStyle/>
          <a:p>
            <a:r>
              <a:rPr lang="bs-Latn-BA" sz="2800" dirty="0" smtClean="0"/>
              <a:t>ORGANIZACIONA STRUKTURA KANCELARIJE</a:t>
            </a:r>
            <a:endParaRPr lang="bs-Latn-B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1911" y="2160589"/>
            <a:ext cx="9082091" cy="388077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Kancelarija direktora 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Odjeljenje za zdravlje i dobrobit životinja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Odjeljenje za sigurnost hrane i uslove u objektima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Odjeljenje veterinarske inspekcije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Odjeljenje granične veterinarske inspekcije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Agencija za obilježavanje životinja čije je sjedište u Banja Luci</a:t>
            </a:r>
          </a:p>
          <a:p>
            <a:pPr>
              <a:lnSpc>
                <a:spcPct val="90000"/>
              </a:lnSpc>
            </a:pPr>
            <a:r>
              <a:rPr lang="bs-Latn-BA" altLang="sr-Latn-R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Odjeljenje za pravne,finansijske i administrativne poslove</a:t>
            </a:r>
          </a:p>
          <a:p>
            <a:pPr>
              <a:lnSpc>
                <a:spcPct val="90000"/>
              </a:lnSpc>
            </a:pPr>
            <a:endParaRPr lang="bs-Latn-BA" altLang="sr-Latn-R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420" y="118110"/>
            <a:ext cx="4061460" cy="5059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269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874"/>
          </a:xfrm>
        </p:spPr>
        <p:txBody>
          <a:bodyPr>
            <a:normAutofit fontScale="90000"/>
          </a:bodyPr>
          <a:lstStyle/>
          <a:p>
            <a:r>
              <a:rPr lang="bs-Latn-BA" sz="2800" dirty="0" smtClean="0"/>
              <a:t>BUDŽET KANCELARIJE ZA VETERINARSTVO BIH 2023.</a:t>
            </a:r>
            <a:r>
              <a:rPr lang="bs-Cyrl-BA" sz="2800" dirty="0"/>
              <a:t/>
            </a:r>
            <a:br>
              <a:rPr lang="bs-Cyrl-BA" sz="2800" dirty="0"/>
            </a:br>
            <a:endParaRPr lang="bs-Latn-BA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10831"/>
              </p:ext>
            </p:extLst>
          </p:nvPr>
        </p:nvGraphicFramePr>
        <p:xfrm>
          <a:off x="828675" y="1190625"/>
          <a:ext cx="7642225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Worksheet" r:id="rId4" imgW="7324657" imgH="5238660" progId="Excel.Sheet.12">
                  <p:embed/>
                </p:oleObj>
              </mc:Choice>
              <mc:Fallback>
                <p:oleObj name="Worksheet" r:id="rId4" imgW="7324657" imgH="5238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8675" y="1190625"/>
                        <a:ext cx="7642225" cy="5419725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22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805928193"/>
              </p:ext>
            </p:extLst>
          </p:nvPr>
        </p:nvGraphicFramePr>
        <p:xfrm>
          <a:off x="617220" y="354330"/>
          <a:ext cx="10572750" cy="578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03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722510"/>
              </p:ext>
            </p:extLst>
          </p:nvPr>
        </p:nvGraphicFramePr>
        <p:xfrm>
          <a:off x="546100" y="92075"/>
          <a:ext cx="10826750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Worksheet" r:id="rId4" imgW="9020243" imgH="2876640" progId="Excel.Sheet.12">
                  <p:embed/>
                </p:oleObj>
              </mc:Choice>
              <mc:Fallback>
                <p:oleObj name="Worksheet" r:id="rId4" imgW="9020243" imgH="2876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6100" y="92075"/>
                        <a:ext cx="10826750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224" y="3108960"/>
            <a:ext cx="4684890" cy="3749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556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882215286"/>
              </p:ext>
            </p:extLst>
          </p:nvPr>
        </p:nvGraphicFramePr>
        <p:xfrm>
          <a:off x="3920490" y="217170"/>
          <a:ext cx="7645400" cy="6138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1" y="444621"/>
            <a:ext cx="4366260" cy="31329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2" y="3897630"/>
            <a:ext cx="4366260" cy="254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2413</TotalTime>
  <Words>478</Words>
  <Application>Microsoft Office PowerPoint</Application>
  <PresentationFormat>Widescreen</PresentationFormat>
  <Paragraphs>94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CE</vt:lpstr>
      <vt:lpstr>Calibri</vt:lpstr>
      <vt:lpstr>Roboto</vt:lpstr>
      <vt:lpstr>times new roman</vt:lpstr>
      <vt:lpstr>Trebuchet MS</vt:lpstr>
      <vt:lpstr>Wingdings 3</vt:lpstr>
      <vt:lpstr>Facet</vt:lpstr>
      <vt:lpstr>Worksheet</vt:lpstr>
      <vt:lpstr>BUDŽET ZA GRAĐANE ZA 2023. GODINU </vt:lpstr>
      <vt:lpstr>RUKOVODSTVO</vt:lpstr>
      <vt:lpstr>O KANCELARIJI </vt:lpstr>
      <vt:lpstr>NADLEŽNOSTI KANCELARIJE ZA VETERINARSTVO</vt:lpstr>
      <vt:lpstr>ORGANIZACIONA STRUKTURA KANCELARIJE</vt:lpstr>
      <vt:lpstr>BUDŽET KANCELARIJE ZA VETERINARSTVO BIH 2023. </vt:lpstr>
      <vt:lpstr>PowerPoint Presentation</vt:lpstr>
      <vt:lpstr>PowerPoint Presentation</vt:lpstr>
      <vt:lpstr>PowerPoint Presentation</vt:lpstr>
      <vt:lpstr>PRIHODI KOJE U OKVIRU SVOJE NADLEŽNOSTI OSTVARUJE KANCELARIJA ZA VETERINARSTVO BOSNE I HERCEGOVINE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BUDŽET ZA GRAĐANE 2023.</dc:title>
  <dc:creator>Zivana Simovic</dc:creator>
  <cp:lastModifiedBy>Zivana Simovic</cp:lastModifiedBy>
  <cp:revision>104</cp:revision>
  <dcterms:created xsi:type="dcterms:W3CDTF">2023-05-22T09:03:07Z</dcterms:created>
  <dcterms:modified xsi:type="dcterms:W3CDTF">2023-07-03T13:59:33Z</dcterms:modified>
</cp:coreProperties>
</file>